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62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2-20T08:06:55.91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2-20T08:07:17.12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2-20T08:08:22.1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88D99-8094-4E70-9F58-F0822AD6B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91CA50-ABE5-4F30-95E4-3C10C9466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D1BC0-6366-4CEF-B924-331C6A10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5FC70-5532-4854-8B19-DAA6397E7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A381C-075C-4B6B-95ED-6893A6FE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9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9576-0EE8-4AC3-B4AF-B2F037571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44C3B-FA95-4015-870B-F16913A6C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03FF7-9796-4AC8-B317-A4C23322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A7234-4570-441E-A4BC-F392E0E55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A940C-9F5A-4C69-8AEA-80D9DC25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49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FB405A-5C7B-46FC-8C1F-FC4C92729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254BC7-7B26-459C-82AE-3261E8C94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DBD34-90DB-480F-AFFC-1D949F6C0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533D1-7131-46F5-8AC9-92464A4B4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DB665-AFFC-4024-A9FC-C76738FD3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18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21554-D6EB-4787-80F5-EE28BB5B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9AC91-2622-4098-8AED-5486F62F5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33DBA-C70F-4F21-BC0D-6C0853C4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73081-5D77-475D-8558-7D8F41AD3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05819-858E-46EF-9DAF-CD77D030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6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12D1E-D00E-49AD-9561-59341C6ED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189D8-2B9F-4361-B43A-594275349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DB399-71EC-4779-A351-FD2C7D6BD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4A54F-3654-4CD0-B4B1-500791451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5799C-7294-4A4D-BC99-AD5B8F1EB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78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EB12A-8601-49C1-8C71-B938A437E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80220-6390-4FE9-A8EA-31ABFA119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731062-7CCF-4EF9-B501-FB238640D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EB51E-9CF8-4373-8E05-3FA912384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9EB40-2A3B-465D-B45D-EE00B8DB2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91773-7060-4E6F-9217-7052F95E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70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D2D4A-CAB9-409F-B0AE-2C5BB15F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5254F-D556-40FB-8AA8-268B87B5E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A38B9-F0FD-444C-9368-CE43AA51E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2F4F9B-53FF-4B2D-A1B6-9D41E3D5BF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422BE-8047-44F4-A249-91A0468316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80618-3CEE-47E0-8555-F9F80DB21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C1C011-3FF9-4181-A269-D5F62E393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D7EEA0-53C6-40CF-A212-31B418D3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49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C7E06-B54C-4645-BE3D-AB4FC86DB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2070F-E408-4C95-8538-121D132B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56AEEF-5A95-464B-BBC6-C233F970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C6508E-5404-4BC7-B149-31D91F409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71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B6BF92-5A10-4CFD-BC3A-8371E0CB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99D767-701B-4AD6-95F0-CC16C1A1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64A875-2712-4F1F-9F13-8A45B44B7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5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56685-D783-4286-A169-670567420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4AF2B-50E1-4127-8D59-D0C6C4496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93DA4-5B95-48AA-8037-4969EC55F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D995BD-1771-4C8E-8EDD-C2BAADA03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7C620-2B17-4251-991C-2D16A0629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91FA9-326B-4DC8-8C5E-1350EC3A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28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EFEDF-39EF-423A-BCA0-C3D8EEB70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B68FEE-B2CD-4396-95AB-18AC21287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CE449-3726-49B0-8E01-3C60A22EB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8BC50-F5CB-4088-88D6-DA5436512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D9DA9-A5B5-4D0D-ACA1-995E72E5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ADC47-2115-4C10-ABA1-87EAA86EB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909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accent5">
                <a:lumMod val="60000"/>
                <a:lumOff val="40000"/>
              </a:schemeClr>
            </a:gs>
            <a:gs pos="79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F8E28D-AC64-48D2-8426-B0890F2C3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6ABC7-2FC9-408F-91A9-A1707279A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9EF21-0C84-4420-8469-4736E44B2E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37833-CC13-47F4-877C-C24B57837C91}" type="datetimeFigureOut">
              <a:rPr lang="en-US" smtClean="0"/>
              <a:t>20-Dec-19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F39E1-B93E-4AD0-8E11-4D14CAF94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39604-C493-4AFB-81AC-7F538DD7F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D096-2D01-4BFB-A48B-953A7EDEF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66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20788" y="1576388"/>
            <a:ext cx="10625575" cy="3328987"/>
          </a:xfrm>
        </p:spPr>
        <p:txBody>
          <a:bodyPr>
            <a:normAutofit/>
          </a:bodyPr>
          <a:lstStyle/>
          <a:p>
            <a:pPr algn="just"/>
            <a:br>
              <a:rPr lang="it-IT" sz="2800" b="1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it-IT" sz="2800" b="1">
                <a:solidFill>
                  <a:schemeClr val="bg1"/>
                </a:solidFill>
                <a:latin typeface="Corbel" panose="020B0503020204020204" pitchFamily="34" charset="0"/>
              </a:rPr>
              <a:t>MIGLIORAMENTO </a:t>
            </a:r>
            <a:r>
              <a:rPr lang="it-IT" sz="2800" b="1" dirty="0">
                <a:solidFill>
                  <a:schemeClr val="bg1"/>
                </a:solidFill>
                <a:latin typeface="Corbel" panose="020B0503020204020204" pitchFamily="34" charset="0"/>
              </a:rPr>
              <a:t>DEL SISTEMA DI APPROVVIGIONAMENTO IDRICO  NEL CENTRO DI ACCOGLIENZA RIFUGIATI  DI ENDABAGUNA, SHIRE- STATO REGIONALE DEL TIGRAY – ETIOPIA </a:t>
            </a:r>
            <a:br>
              <a:rPr lang="en-US" sz="2800" b="1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2"/>
          <a:srcRect l="3827" t="21239" r="8134" b="7965"/>
          <a:stretch/>
        </p:blipFill>
        <p:spPr bwMode="auto">
          <a:xfrm>
            <a:off x="4399738" y="615562"/>
            <a:ext cx="3017520" cy="1311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EA28AE2-109E-43E4-A285-3E9060C0A5BE}"/>
                  </a:ext>
                </a:extLst>
              </p14:cNvPr>
              <p14:cNvContentPartPr/>
              <p14:nvPr/>
            </p14:nvContentPartPr>
            <p14:xfrm>
              <a:off x="3312621" y="1576466"/>
              <a:ext cx="3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EA28AE2-109E-43E4-A285-3E9060C0A5B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03981" y="156782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817E155-4961-40A7-A43F-54FB63D0FF3D}"/>
                  </a:ext>
                </a:extLst>
              </p14:cNvPr>
              <p14:cNvContentPartPr/>
              <p14:nvPr/>
            </p14:nvContentPartPr>
            <p14:xfrm>
              <a:off x="3286341" y="290906"/>
              <a:ext cx="36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817E155-4961-40A7-A43F-54FB63D0FF3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77341" y="2822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F44D7967-C8D4-4088-A36A-DB97F93E6C81}"/>
                  </a:ext>
                </a:extLst>
              </p14:cNvPr>
              <p14:cNvContentPartPr/>
              <p14:nvPr/>
            </p14:nvContentPartPr>
            <p14:xfrm>
              <a:off x="1125981" y="1271546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F44D7967-C8D4-4088-A36A-DB97F93E6C8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16981" y="1262906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1120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9305677" cy="86694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 CISP..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2" y="1546413"/>
            <a:ext cx="10894066" cy="50420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bg1"/>
                </a:solidFill>
              </a:rPr>
              <a:t>CISP ( COMITATO INTERNAZIONALE PER LO SVILUPPO DEI POPOLI) E’ UNA  ONG COSTITUITA  A ROMA NEL 1983</a:t>
            </a:r>
          </a:p>
          <a:p>
            <a:pPr marL="0" indent="0" algn="just">
              <a:buNone/>
              <a:tabLst>
                <a:tab pos="280988" algn="l"/>
              </a:tabLst>
            </a:pPr>
            <a:r>
              <a:rPr lang="en-US" sz="2400" b="1" dirty="0">
                <a:solidFill>
                  <a:schemeClr val="bg1"/>
                </a:solidFill>
              </a:rPr>
              <a:t>IL CISP REALIZZA PROGETTI DI AIUTO UMANITARIO IN 30 PAESI DI:  AFRICA, AMERICA LATINA ,ASIA EUROPA DELL’EST E   MEDIO ORIENTE </a:t>
            </a:r>
          </a:p>
          <a:p>
            <a:pPr marL="0" indent="0" algn="just">
              <a:buNone/>
              <a:tabLst>
                <a:tab pos="280988" algn="l"/>
              </a:tabLst>
            </a:pPr>
            <a:r>
              <a:rPr lang="en-US" sz="2400" b="1" dirty="0">
                <a:solidFill>
                  <a:schemeClr val="bg1"/>
                </a:solidFill>
              </a:rPr>
              <a:t>IL CISP E’OPERATIVO IN ETIOPIA DAL 1986 E HA REALIZZATO AD OGGI 170 PROGETTI IN  DIVERSI  SETTORI DI INTERVENTO TRA CUI : SICUREZZA ALIMENTARE , AGRICOLTURA , ACQUA IGIENE E SANITA’ ,AMBIENTE, RESILIENZA , SUPPORTO ISTITUZIONALE,MIGRAZIONE IRREGOLARE , EMERGENZA E DIRITTI UMANI.</a:t>
            </a:r>
          </a:p>
          <a:p>
            <a:pPr marL="0" indent="0" algn="just">
              <a:buNone/>
              <a:tabLst>
                <a:tab pos="280988" algn="l"/>
              </a:tabLst>
            </a:pPr>
            <a:r>
              <a:rPr lang="en-US" sz="800" b="1" dirty="0">
                <a:solidFill>
                  <a:schemeClr val="bg1"/>
                </a:solidFill>
              </a:rPr>
              <a:t> </a:t>
            </a:r>
          </a:p>
          <a:p>
            <a:pPr marL="0" indent="0" algn="just">
              <a:buNone/>
              <a:tabLst>
                <a:tab pos="280988" algn="l"/>
              </a:tabLst>
            </a:pPr>
            <a:r>
              <a:rPr lang="en-US" sz="2400" b="1" dirty="0">
                <a:solidFill>
                  <a:schemeClr val="bg1"/>
                </a:solidFill>
              </a:rPr>
              <a:t>AL MOMENTO IL CISP LAVORA IN 4 STATI REGIONALI: TIGRAY, BENISHANGUL GUMUZ , OROMIA , SOMALI E NELLA CITTA A STATUTO SPECIALE DI ADDIS ABEBA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53552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213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56" y="956603"/>
            <a:ext cx="11029072" cy="5456897"/>
          </a:xfrm>
        </p:spPr>
        <p:txBody>
          <a:bodyPr>
            <a:normAutofit lnSpcReduction="10000"/>
          </a:bodyPr>
          <a:lstStyle/>
          <a:p>
            <a:pPr marL="403225" indent="-403225">
              <a:buNone/>
            </a:pPr>
            <a:r>
              <a:rPr lang="en-US" b="1" dirty="0"/>
              <a:t>     </a:t>
            </a:r>
          </a:p>
          <a:p>
            <a:pPr marL="403225" indent="-403225" algn="just">
              <a:buNone/>
            </a:pPr>
            <a:r>
              <a:rPr lang="en-US" sz="2200" b="1" dirty="0"/>
              <a:t>     </a:t>
            </a:r>
            <a:r>
              <a:rPr lang="en-US" sz="2200" b="1" dirty="0">
                <a:solidFill>
                  <a:schemeClr val="bg1"/>
                </a:solidFill>
              </a:rPr>
              <a:t>I PRINCIPI E LE FINALITA’ DELL’ORGANIZZAZIONE SONO SINTETIZZATI NELLA DICHIARAZIONE DI INTENTI E NEL CODICE DI CONDOTTA PER I PROGRAMMI DI COOPERAZIONE .</a:t>
            </a:r>
          </a:p>
          <a:p>
            <a:pPr marL="403225" indent="-403225" algn="just">
              <a:buNone/>
            </a:pPr>
            <a:r>
              <a:rPr lang="en-US" sz="2200" b="1" dirty="0">
                <a:solidFill>
                  <a:schemeClr val="bg1"/>
                </a:solidFill>
              </a:rPr>
              <a:t> </a:t>
            </a:r>
          </a:p>
          <a:p>
            <a:pPr marL="403225" indent="-403225" algn="just">
              <a:buNone/>
            </a:pPr>
            <a:r>
              <a:rPr lang="en-US" sz="2200" b="1" dirty="0">
                <a:solidFill>
                  <a:schemeClr val="bg1"/>
                </a:solidFill>
              </a:rPr>
              <a:t>     LA DICHIARAZIONE DI INTENTI “DIRITTI , CAMBIAMENTO , SOSTENIBILITA’” DEFINISCE LE PRIORITA’ DELL’AZIONE DEL CISP ELABIORATE IN RELAZIONE AGLI OBIETTIVI PRINCIPALI DELLA LOTTA ALLA POVERTA’ E ALL’ESCLUSIONE SOCIALE NEL QUADRO DELL’ AGENDA 2030</a:t>
            </a:r>
          </a:p>
          <a:p>
            <a:pPr marL="403225" indent="-403225">
              <a:buNone/>
            </a:pPr>
            <a:endParaRPr lang="en-US" b="1" dirty="0"/>
          </a:p>
          <a:p>
            <a:pPr marL="403225" indent="-403225">
              <a:buNone/>
            </a:pPr>
            <a:endParaRPr lang="en-US" b="1" dirty="0"/>
          </a:p>
          <a:p>
            <a:pPr marL="403225" indent="-403225">
              <a:buNone/>
            </a:pPr>
            <a:endParaRPr lang="en-US" b="1" dirty="0"/>
          </a:p>
          <a:p>
            <a:pPr marL="403225" indent="-403225">
              <a:buNone/>
            </a:pPr>
            <a:endParaRPr lang="en-US" b="1" dirty="0"/>
          </a:p>
          <a:p>
            <a:pPr marL="403225" indent="-403225">
              <a:buNone/>
            </a:pPr>
            <a:r>
              <a:rPr lang="en-US" b="1" dirty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70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41008" y="822325"/>
            <a:ext cx="9945859" cy="5426075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LOCALITA’ DI INTERVENTO:  CITTA’ DI ENDABAGUNA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UBICAZIONE : 20 km DALLA CITTA’ DI SHIRE IN DIREZIONE SUD-EST  Shire (200 km DALLA CAPITALE DEL TIGRAY MEKELLE E CIRCA 1000 KM DAL ADDIS ABABA) - Coordinate E41115; N1541713 </a:t>
            </a:r>
          </a:p>
          <a:p>
            <a:pPr marL="0" indent="0">
              <a:buNone/>
            </a:pPr>
            <a:endParaRPr lang="en-US" sz="2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PROBLEMA PRINCIPALE </a:t>
            </a:r>
            <a:r>
              <a:rPr lang="en-US" sz="2200" dirty="0">
                <a:solidFill>
                  <a:schemeClr val="bg1"/>
                </a:solidFill>
              </a:rPr>
              <a:t>:</a:t>
            </a:r>
          </a:p>
          <a:p>
            <a:pPr marL="457200" lvl="1" indent="0" algn="just">
              <a:buNone/>
            </a:pPr>
            <a:r>
              <a:rPr lang="en-US" sz="2200" b="1" dirty="0">
                <a:solidFill>
                  <a:schemeClr val="bg1"/>
                </a:solidFill>
              </a:rPr>
              <a:t>IL SISTEMA DI APPROVIGIONAMENTO IDRICO ERA STATO IDEATO PER SERVIRE I CIRCA 30,000 RESIDENTI MA CON L’ARRIVO DEI RIFUGIATI ERITREI ( 4,000)  LA QUANTITA’D’ACQUA EROGATA  NON E’ PIU’ SUFFICIENTE  A SODDISFARE I BISOGNI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061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64565" y="530225"/>
            <a:ext cx="9383151" cy="571817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ATTIVITA’ PRINCIPALI PROPOSTE: </a:t>
            </a:r>
          </a:p>
          <a:p>
            <a:pPr marL="0" lvl="0" indent="0">
              <a:buNone/>
            </a:pPr>
            <a:endParaRPr lang="en-US" sz="22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SOSTITUZIONE DEL QUADRO DI COMANDO  IN MANIERA CHE SIA COMPATIBILE  CON L’AMPLIAMENTO PREVISTO</a:t>
            </a:r>
          </a:p>
          <a:p>
            <a:pPr marL="0" lvl="0" indent="0">
              <a:buNone/>
            </a:pPr>
            <a:endParaRPr lang="en-US" sz="22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ACQUISTO DI UN GENERATORE PER NON INTERROMPERE L’EROGAZIONE IN ASSENZA DI FORNITURA ELETTRICA</a:t>
            </a:r>
          </a:p>
          <a:p>
            <a:pPr marL="0" lvl="0" indent="0">
              <a:buNone/>
            </a:pPr>
            <a:endParaRPr lang="en-US" sz="22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COSTRUZIONE DI UN RIPARO PER IL GENERATORE </a:t>
            </a:r>
          </a:p>
          <a:p>
            <a:pPr marL="0" indent="0">
              <a:buNone/>
            </a:pPr>
            <a:endParaRPr lang="en-US" sz="2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RIABILITAZIONE DI DUE PUNTI DI EROGAZIONE IDRICA </a:t>
            </a:r>
          </a:p>
        </p:txBody>
      </p:sp>
    </p:spTree>
    <p:extLst>
      <p:ext uri="{BB962C8B-B14F-4D97-AF65-F5344CB8AC3E}">
        <p14:creationId xmlns:p14="http://schemas.microsoft.com/office/powerpoint/2010/main" val="2895192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81020738"/>
              </p:ext>
            </p:extLst>
          </p:nvPr>
        </p:nvGraphicFramePr>
        <p:xfrm>
          <a:off x="942536" y="973138"/>
          <a:ext cx="10818055" cy="491280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494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4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95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ATTIVITA’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marR="0" indent="-5651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COSTO STIMATO IN EB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1276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COSTO STIMATO IN USD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54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GENERATORE 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700,000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21,538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1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RIPARO DEL GENERATORE 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100,000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3,077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8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QUADRO DI COMANDO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200,000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6,154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RIABILITAZIONE DEI SISTEMI DI DISTRIBUZIONE IDRICA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54,000.00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1,662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COSTI AMMINISTRATIVI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110,000.00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3,385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4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TOTALE 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1,164,000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</a:rPr>
                        <a:t>35,815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099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468" y="715618"/>
            <a:ext cx="10058400" cy="553278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chemeClr val="bg1"/>
                </a:solidFill>
              </a:rPr>
              <a:t>DATI DEL POZZO TRIVELLATO</a:t>
            </a: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chemeClr val="bg1"/>
                </a:solidFill>
              </a:rPr>
              <a:t>ATTUALE PROFONDITA’:  41m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chemeClr val="bg1"/>
                </a:solidFill>
              </a:rPr>
              <a:t>AUMENTO DELLA PROFONDITA’ PROPOSTO : 62m (21m)-I LAVORI SARANNO EFFETTUATI NEL QUADRO DI UN ALTRO INTERVENTO GIA’ FINANZIATO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chemeClr val="bg1"/>
                </a:solidFill>
              </a:rPr>
              <a:t>RENDIMENTO : ATTUALE 1.6lit/sec.  DOPO I LAVORI :2.5lit/sec.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chemeClr val="bg1"/>
                </a:solidFill>
              </a:rPr>
              <a:t>LIVELLO STATICO : 39m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3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43394985"/>
              </p:ext>
            </p:extLst>
          </p:nvPr>
        </p:nvGraphicFramePr>
        <p:xfrm>
          <a:off x="914400" y="1028700"/>
          <a:ext cx="10213145" cy="48008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506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1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8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1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4424">
                <a:tc rowSpan="2">
                  <a:txBody>
                    <a:bodyPr/>
                    <a:lstStyle/>
                    <a:p>
                      <a:pPr marL="67945" marR="0" algn="l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l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l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BENEFICIARI </a:t>
                      </a:r>
                    </a:p>
                    <a:p>
                      <a:pPr marL="67945" marR="0" algn="l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l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584835" marR="0" algn="ctr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84835" marR="0" algn="ctr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84835" marR="0" algn="ctr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NUMERO DEI BENEFICIARI </a:t>
                      </a: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4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MASCHI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FEMMINE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TOTALE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4272">
                <a:tc>
                  <a:txBody>
                    <a:bodyPr/>
                    <a:lstStyle/>
                    <a:p>
                      <a:pPr marL="67945" marR="0" algn="l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COMUNITA’ RESIDENTE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1715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1785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3500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1707">
                <a:tc>
                  <a:txBody>
                    <a:bodyPr/>
                    <a:lstStyle/>
                    <a:p>
                      <a:pPr marL="67945" marR="0" algn="l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l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RIFUGIATI DEL CENTRO DI</a:t>
                      </a:r>
                    </a:p>
                    <a:p>
                      <a:pPr marL="67945" marR="0" algn="l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l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ACCOGLIENZA 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980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1020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2000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6063">
                <a:tc>
                  <a:txBody>
                    <a:bodyPr/>
                    <a:lstStyle/>
                    <a:p>
                      <a:pPr marL="1365250" marR="1369695" algn="l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TOTALE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2695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lnSpc>
                          <a:spcPts val="15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2805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7945" marR="0" algn="ctr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67945" marR="0" algn="ctr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5,500</a:t>
                      </a:r>
                      <a:endParaRPr lang="en-US" sz="2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841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9972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2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04484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br>
              <a:rPr lang="en-US" sz="41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</a:br>
            <a:r>
              <a:rPr lang="en-US" sz="41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9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7121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6E638AD3-6E73-448B-AAF8-E9DF1CE197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3827" t="21239" r="8134" b="7965"/>
          <a:stretch/>
        </p:blipFill>
        <p:spPr bwMode="auto">
          <a:xfrm>
            <a:off x="7709770" y="3074907"/>
            <a:ext cx="4141760" cy="16225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7210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Widescreen</PresentationFormat>
  <Paragraphs>95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Corbel</vt:lpstr>
      <vt:lpstr>Office Theme</vt:lpstr>
      <vt:lpstr> MIGLIORAMENTO DEL SISTEMA DI APPROVVIGIONAMENTO IDRICO  NEL CENTRO DI ACCOGLIENZA RIFUGIATI  DI ENDABAGUNA, SHIRE- STATO REGIONALE DEL TIGRAY – ETIOPIA  </vt:lpstr>
      <vt:lpstr>SUL CISP..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MIGLIORAMENTO DEL SISTEMA DI APPROVVIGIONAMENTO IDRICO  NEL CENTRO DI ACCOGLIENZA RIFUGIATI  DI ENDABAGUNA, SHIRE- STATO REGIONALE DEL TIGRAY – ETIOPIA  </dc:title>
  <dc:creator>Ascolani Filippo</dc:creator>
  <cp:lastModifiedBy>Ascolani Filippo</cp:lastModifiedBy>
  <cp:revision>1</cp:revision>
  <dcterms:created xsi:type="dcterms:W3CDTF">2019-12-20T09:29:56Z</dcterms:created>
  <dcterms:modified xsi:type="dcterms:W3CDTF">2019-12-20T09:33:16Z</dcterms:modified>
</cp:coreProperties>
</file>